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8" r:id="rId8"/>
    <p:sldId id="273" r:id="rId9"/>
    <p:sldId id="274" r:id="rId10"/>
    <p:sldId id="271" r:id="rId11"/>
    <p:sldId id="265" r:id="rId12"/>
    <p:sldId id="267" r:id="rId13"/>
    <p:sldId id="264" r:id="rId14"/>
    <p:sldId id="276" r:id="rId15"/>
    <p:sldId id="266" r:id="rId16"/>
    <p:sldId id="269" r:id="rId17"/>
    <p:sldId id="278" r:id="rId18"/>
    <p:sldId id="270" r:id="rId19"/>
    <p:sldId id="279" r:id="rId20"/>
    <p:sldId id="289" r:id="rId21"/>
    <p:sldId id="290" r:id="rId22"/>
    <p:sldId id="291" r:id="rId23"/>
    <p:sldId id="283" r:id="rId24"/>
    <p:sldId id="284" r:id="rId25"/>
    <p:sldId id="285" r:id="rId26"/>
    <p:sldId id="286" r:id="rId27"/>
    <p:sldId id="288" r:id="rId28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2015/6/14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2015/6/14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2015/6/14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2015/6/14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2015/6/14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2015/6/14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2015/6/14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2015/6/14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2015/6/14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2015/6/14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2015/6/14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8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EAD13-0566-4C6C-97E7-55F17F24B09F}" type="datetimeFigureOut">
              <a:rPr lang="zh-TW" altLang="en-US" smtClean="0"/>
              <a:t>2015/6/14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zh-TW" sz="5400" dirty="0" smtClean="0">
                <a:latin typeface="Cooper Black" pitchFamily="18" charset="0"/>
              </a:rPr>
              <a:t>Australian Slang</a:t>
            </a:r>
            <a:endParaRPr lang="zh-TW" altLang="en-US" sz="5400" dirty="0">
              <a:latin typeface="Cooper Black" pitchFamily="18" charset="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2157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altLang="zh-TW" dirty="0" smtClean="0"/>
              <a:t>Aussie- Australian/ Australia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dirty="0" smtClean="0"/>
              <a:t>Mate-buddy/friend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dirty="0" smtClean="0"/>
              <a:t>Digger- </a:t>
            </a:r>
            <a:r>
              <a:rPr lang="en-US" altLang="zh-TW" dirty="0"/>
              <a:t>a </a:t>
            </a:r>
            <a:r>
              <a:rPr lang="en-US" altLang="zh-TW" dirty="0" smtClean="0"/>
              <a:t>soldier(soldiers </a:t>
            </a:r>
            <a:r>
              <a:rPr lang="en-US" altLang="zh-TW" dirty="0"/>
              <a:t>had to dig </a:t>
            </a:r>
            <a:r>
              <a:rPr lang="en-US" altLang="zh-TW" dirty="0" smtClean="0"/>
              <a:t>trenches)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dirty="0" err="1" smtClean="0"/>
              <a:t>Furphy</a:t>
            </a:r>
            <a:r>
              <a:rPr lang="en-US" altLang="zh-TW" dirty="0" smtClean="0"/>
              <a:t>- </a:t>
            </a:r>
            <a:r>
              <a:rPr lang="en-US" altLang="zh-TW" dirty="0"/>
              <a:t>rumor; lie </a:t>
            </a:r>
            <a:r>
              <a:rPr lang="en-US" altLang="zh-TW" dirty="0" smtClean="0"/>
              <a:t>(water carts</a:t>
            </a:r>
            <a:r>
              <a:rPr lang="en-US" altLang="zh-TW" dirty="0" smtClean="0">
                <a:sym typeface="Wingdings" pitchFamily="2" charset="2"/>
              </a:rPr>
              <a:t> </a:t>
            </a:r>
            <a:r>
              <a:rPr lang="en-US" altLang="zh-TW" dirty="0" smtClean="0"/>
              <a:t>manufactured in Australia by the </a:t>
            </a:r>
            <a:r>
              <a:rPr lang="en-US" altLang="zh-TW" dirty="0" err="1" smtClean="0"/>
              <a:t>Furphy</a:t>
            </a:r>
            <a:r>
              <a:rPr lang="en-US" altLang="zh-TW" dirty="0" smtClean="0"/>
              <a:t> company)</a:t>
            </a:r>
          </a:p>
          <a:p>
            <a:pPr marL="0" indent="0" algn="ctr">
              <a:buNone/>
            </a:pPr>
            <a:r>
              <a:rPr lang="en-US" altLang="zh-TW" b="1" i="1" dirty="0">
                <a:solidFill>
                  <a:srgbClr val="FF0000"/>
                </a:solidFill>
              </a:rPr>
              <a:t>helped </a:t>
            </a:r>
            <a:r>
              <a:rPr lang="en-US" altLang="zh-TW" b="1" i="1" smtClean="0">
                <a:solidFill>
                  <a:srgbClr val="FF0000"/>
                </a:solidFill>
              </a:rPr>
              <a:t>the </a:t>
            </a:r>
            <a:r>
              <a:rPr lang="en-US" altLang="zh-TW" b="1" i="1" smtClean="0">
                <a:solidFill>
                  <a:srgbClr val="FF0000"/>
                </a:solidFill>
              </a:rPr>
              <a:t>soldiers </a:t>
            </a:r>
            <a:r>
              <a:rPr lang="en-US" altLang="zh-TW" b="1" i="1" dirty="0">
                <a:solidFill>
                  <a:srgbClr val="FF0000"/>
                </a:solidFill>
              </a:rPr>
              <a:t>define their sense of Australian identity</a:t>
            </a:r>
            <a:endParaRPr lang="en-US" altLang="zh-TW" b="1" i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015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Cooper Black" pitchFamily="18" charset="0"/>
              </a:rPr>
              <a:t>Features</a:t>
            </a:r>
            <a:endParaRPr lang="zh-TW" altLang="en-US" dirty="0">
              <a:latin typeface="Cooper Black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Substitutions 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dirty="0"/>
              <a:t>Rhyming slang: removing one part of a phrase and replacing it with a word that </a:t>
            </a:r>
            <a:r>
              <a:rPr lang="en-US" altLang="zh-TW" dirty="0" smtClean="0"/>
              <a:t>rhymes </a:t>
            </a:r>
          </a:p>
          <a:p>
            <a:pPr marL="0" indent="0">
              <a:buNone/>
            </a:pPr>
            <a:r>
              <a:rPr lang="en-US" altLang="zh-TW" dirty="0" smtClean="0"/>
              <a:t>- </a:t>
            </a:r>
            <a:r>
              <a:rPr lang="en-US" altLang="zh-TW" dirty="0"/>
              <a:t>to have a Captain </a:t>
            </a:r>
            <a:r>
              <a:rPr lang="en-US" altLang="zh-TW" dirty="0" smtClean="0"/>
              <a:t>Cook</a:t>
            </a:r>
            <a:r>
              <a:rPr lang="en-US" altLang="zh-TW" dirty="0">
                <a:sym typeface="Wingdings" pitchFamily="2" charset="2"/>
              </a:rPr>
              <a:t>:</a:t>
            </a:r>
            <a:r>
              <a:rPr lang="en-US" altLang="zh-TW" dirty="0" smtClean="0">
                <a:sym typeface="Wingdings" pitchFamily="2" charset="2"/>
              </a:rPr>
              <a:t> </a:t>
            </a:r>
            <a:r>
              <a:rPr lang="en-US" altLang="zh-TW" dirty="0" smtClean="0"/>
              <a:t>to </a:t>
            </a:r>
            <a:r>
              <a:rPr lang="en-US" altLang="zh-TW" dirty="0"/>
              <a:t>have a </a:t>
            </a:r>
            <a:r>
              <a:rPr lang="en-US" altLang="zh-TW" dirty="0" smtClean="0"/>
              <a:t>look</a:t>
            </a:r>
            <a:endParaRPr lang="en-US" altLang="zh-TW" dirty="0"/>
          </a:p>
          <a:p>
            <a:pPr marL="0" indent="0">
              <a:buNone/>
            </a:pPr>
            <a:r>
              <a:rPr lang="en-US" altLang="zh-TW" dirty="0" smtClean="0"/>
              <a:t>-pig's ear</a:t>
            </a:r>
            <a:r>
              <a:rPr lang="en-US" altLang="zh-TW" dirty="0" smtClean="0">
                <a:sym typeface="Wingdings" pitchFamily="2" charset="2"/>
              </a:rPr>
              <a:t>: beer</a:t>
            </a:r>
          </a:p>
          <a:p>
            <a:pPr marL="0" indent="0">
              <a:buNone/>
            </a:pPr>
            <a:r>
              <a:rPr lang="en-US" altLang="zh-TW" dirty="0" smtClean="0">
                <a:sym typeface="Wingdings" pitchFamily="2" charset="2"/>
              </a:rPr>
              <a:t>-frog </a:t>
            </a:r>
            <a:r>
              <a:rPr lang="en-US" altLang="zh-TW" dirty="0">
                <a:sym typeface="Wingdings" pitchFamily="2" charset="2"/>
              </a:rPr>
              <a:t>and </a:t>
            </a:r>
            <a:r>
              <a:rPr lang="en-US" altLang="zh-TW" dirty="0" smtClean="0">
                <a:sym typeface="Wingdings" pitchFamily="2" charset="2"/>
              </a:rPr>
              <a:t>toad: road</a:t>
            </a:r>
          </a:p>
          <a:p>
            <a:pPr marL="0" indent="0">
              <a:buNone/>
            </a:pPr>
            <a:r>
              <a:rPr lang="en-US" altLang="zh-TW" dirty="0" smtClean="0">
                <a:sym typeface="Wingdings" pitchFamily="2" charset="2"/>
              </a:rPr>
              <a:t>-Barry Crocker: shocker</a:t>
            </a:r>
          </a:p>
          <a:p>
            <a:pPr marL="0" indent="0">
              <a:buNone/>
            </a:pPr>
            <a:endParaRPr lang="en-US" altLang="zh-TW" dirty="0" smtClean="0"/>
          </a:p>
          <a:p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976934"/>
            <a:ext cx="4026328" cy="3346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144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 startAt="2"/>
            </a:pPr>
            <a:r>
              <a:rPr lang="en-US" altLang="zh-TW" dirty="0" smtClean="0"/>
              <a:t>Metaphor</a:t>
            </a:r>
            <a:r>
              <a:rPr lang="en-US" altLang="zh-TW" dirty="0"/>
              <a:t>: one word or idea stands in for  a</a:t>
            </a:r>
            <a:r>
              <a:rPr lang="en-US" altLang="zh-TW" dirty="0" smtClean="0"/>
              <a:t>nother  </a:t>
            </a:r>
          </a:p>
          <a:p>
            <a:pPr marL="0" indent="0">
              <a:buNone/>
            </a:pPr>
            <a:r>
              <a:rPr lang="en-US" altLang="zh-TW" dirty="0" smtClean="0"/>
              <a:t>-</a:t>
            </a:r>
            <a:r>
              <a:rPr lang="en-US" altLang="zh-TW" dirty="0" err="1" smtClean="0"/>
              <a:t>Woop</a:t>
            </a:r>
            <a:r>
              <a:rPr lang="en-US" altLang="zh-TW" dirty="0" smtClean="0"/>
              <a:t> </a:t>
            </a:r>
            <a:r>
              <a:rPr lang="en-US" altLang="zh-TW" dirty="0" err="1" smtClean="0"/>
              <a:t>Woop</a:t>
            </a:r>
            <a:r>
              <a:rPr lang="en-US" altLang="zh-TW" dirty="0"/>
              <a:t>:</a:t>
            </a:r>
            <a:r>
              <a:rPr lang="en-US" altLang="zh-TW" dirty="0" smtClean="0">
                <a:sym typeface="Wingdings" pitchFamily="2" charset="2"/>
              </a:rPr>
              <a:t> </a:t>
            </a:r>
            <a:r>
              <a:rPr lang="en-US" altLang="zh-TW" dirty="0" smtClean="0"/>
              <a:t>middle </a:t>
            </a:r>
            <a:r>
              <a:rPr lang="en-US" altLang="zh-TW" dirty="0"/>
              <a:t>of </a:t>
            </a:r>
            <a:r>
              <a:rPr lang="en-US" altLang="zh-TW" dirty="0" smtClean="0"/>
              <a:t>nowhere</a:t>
            </a:r>
          </a:p>
          <a:p>
            <a:pPr marL="0" indent="0">
              <a:buNone/>
            </a:pPr>
            <a:r>
              <a:rPr lang="en-US" altLang="zh-TW" dirty="0" smtClean="0"/>
              <a:t>-Banana Bender</a:t>
            </a:r>
            <a:r>
              <a:rPr lang="en-US" altLang="zh-TW" dirty="0" smtClean="0">
                <a:sym typeface="Wingdings" pitchFamily="2" charset="2"/>
              </a:rPr>
              <a:t>: people from Queensland</a:t>
            </a:r>
          </a:p>
          <a:p>
            <a:pPr marL="0" indent="0">
              <a:buNone/>
            </a:pPr>
            <a:r>
              <a:rPr lang="en-US" altLang="zh-TW" dirty="0" smtClean="0">
                <a:sym typeface="Wingdings" pitchFamily="2" charset="2"/>
              </a:rPr>
              <a:t>-</a:t>
            </a:r>
            <a:r>
              <a:rPr lang="en-US" altLang="zh-TW" dirty="0" err="1" smtClean="0">
                <a:sym typeface="Wingdings" pitchFamily="2" charset="2"/>
              </a:rPr>
              <a:t>Sandgropers</a:t>
            </a:r>
            <a:r>
              <a:rPr lang="en-US" altLang="zh-TW" dirty="0" smtClean="0">
                <a:sym typeface="Wingdings" pitchFamily="2" charset="2"/>
              </a:rPr>
              <a:t>: people from Western Australia</a:t>
            </a:r>
          </a:p>
          <a:p>
            <a:pPr marL="0" indent="0">
              <a:buNone/>
            </a:pPr>
            <a:r>
              <a:rPr lang="en-US" altLang="zh-TW" dirty="0" smtClean="0"/>
              <a:t>-Big </a:t>
            </a:r>
            <a:r>
              <a:rPr lang="en-US" altLang="zh-TW" dirty="0"/>
              <a:t>Smoke : a big city, especially Sydney or     </a:t>
            </a:r>
            <a:r>
              <a:rPr lang="en-US" altLang="zh-TW" dirty="0" smtClean="0"/>
              <a:t> Melbourne</a:t>
            </a:r>
            <a:endParaRPr lang="en-US" altLang="zh-TW" dirty="0"/>
          </a:p>
          <a:p>
            <a:pPr marL="0" indent="0">
              <a:buNone/>
            </a:pPr>
            <a:endParaRPr lang="en-US" altLang="zh-TW" dirty="0"/>
          </a:p>
          <a:p>
            <a:pPr marL="0" indent="0">
              <a:buNone/>
            </a:pPr>
            <a:endParaRPr lang="en-US" altLang="zh-TW" dirty="0"/>
          </a:p>
          <a:p>
            <a:pPr marL="0" indent="0">
              <a:buNone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8609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>
                <a:latin typeface="Cooper Black" pitchFamily="18" charset="0"/>
              </a:rPr>
              <a:t>The underlying principle of speaking the Australian way: </a:t>
            </a:r>
            <a:r>
              <a:rPr lang="en-US" altLang="zh-TW" dirty="0" smtClean="0">
                <a:latin typeface="Cooper Black" pitchFamily="18" charset="0"/>
              </a:rPr>
              <a:t>when </a:t>
            </a:r>
            <a:r>
              <a:rPr lang="en-US" altLang="zh-TW" dirty="0">
                <a:latin typeface="Cooper Black" pitchFamily="18" charset="0"/>
              </a:rPr>
              <a:t>in doubt, </a:t>
            </a:r>
            <a:endParaRPr lang="zh-TW" altLang="en-US" dirty="0">
              <a:latin typeface="Cooper Black" pitchFamily="18" charset="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3254697" y="3752163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3600" b="1" dirty="0">
                <a:solidFill>
                  <a:srgbClr val="FF0000"/>
                </a:solidFill>
                <a:latin typeface="Cooper Black" pitchFamily="18" charset="0"/>
              </a:rPr>
              <a:t>s</a:t>
            </a:r>
            <a:r>
              <a:rPr lang="en-US" altLang="zh-TW" sz="3600" b="1" dirty="0" smtClean="0">
                <a:solidFill>
                  <a:srgbClr val="FF0000"/>
                </a:solidFill>
                <a:latin typeface="Cooper Black" pitchFamily="18" charset="0"/>
              </a:rPr>
              <a:t>horten it.</a:t>
            </a:r>
            <a:endParaRPr lang="zh-TW" altLang="en-US" sz="3600" b="1" dirty="0">
              <a:solidFill>
                <a:srgbClr val="FF0000"/>
              </a:solidFill>
              <a:latin typeface="Cooper Blac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2291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Baddie</a:t>
            </a:r>
            <a:r>
              <a:rPr lang="en-US" altLang="zh-TW" dirty="0" smtClean="0"/>
              <a:t>/ </a:t>
            </a:r>
            <a:r>
              <a:rPr lang="en-US" altLang="zh-TW" dirty="0" err="1" smtClean="0"/>
              <a:t>Telly</a:t>
            </a:r>
            <a:r>
              <a:rPr lang="en-US" altLang="zh-TW" dirty="0" smtClean="0"/>
              <a:t>/ </a:t>
            </a:r>
            <a:r>
              <a:rPr lang="en-US" altLang="zh-TW" dirty="0" err="1" smtClean="0"/>
              <a:t>Arvo</a:t>
            </a:r>
            <a:r>
              <a:rPr lang="en-US" altLang="zh-TW" dirty="0"/>
              <a:t> / </a:t>
            </a:r>
            <a:r>
              <a:rPr lang="en-US" altLang="zh-TW" dirty="0" err="1" smtClean="0"/>
              <a:t>Kindy</a:t>
            </a:r>
            <a:r>
              <a:rPr lang="en-US" altLang="zh-TW" dirty="0" smtClean="0"/>
              <a:t>/ </a:t>
            </a:r>
            <a:r>
              <a:rPr lang="en-US" altLang="zh-TW" dirty="0" err="1" smtClean="0"/>
              <a:t>Aggro</a:t>
            </a:r>
            <a:r>
              <a:rPr lang="en-US" altLang="zh-TW" dirty="0"/>
              <a:t>/ </a:t>
            </a:r>
            <a:r>
              <a:rPr lang="en-US" altLang="zh-TW" dirty="0" smtClean="0"/>
              <a:t>Lippie</a:t>
            </a:r>
            <a:r>
              <a:rPr lang="en-US" altLang="zh-TW" dirty="0"/>
              <a:t>/ </a:t>
            </a:r>
            <a:r>
              <a:rPr lang="en-US" altLang="zh-TW" dirty="0" smtClean="0"/>
              <a:t>Jammies/ Ambo</a:t>
            </a:r>
            <a:r>
              <a:rPr lang="en-US" altLang="zh-TW" dirty="0"/>
              <a:t>/ </a:t>
            </a:r>
            <a:r>
              <a:rPr lang="en-US" altLang="zh-TW" dirty="0" err="1" smtClean="0"/>
              <a:t>Dunny</a:t>
            </a:r>
            <a:r>
              <a:rPr lang="en-US" altLang="zh-TW" dirty="0" smtClean="0"/>
              <a:t>/ </a:t>
            </a:r>
            <a:r>
              <a:rPr lang="en-US" altLang="zh-TW" dirty="0" err="1"/>
              <a:t>B</a:t>
            </a:r>
            <a:r>
              <a:rPr lang="en-US" altLang="zh-TW" dirty="0" err="1" smtClean="0"/>
              <a:t>rolly</a:t>
            </a:r>
            <a:r>
              <a:rPr lang="en-US" altLang="zh-TW" dirty="0" smtClean="0"/>
              <a:t>/ </a:t>
            </a:r>
            <a:r>
              <a:rPr lang="en-US" altLang="zh-TW" dirty="0" err="1" smtClean="0"/>
              <a:t>Mossie</a:t>
            </a:r>
            <a:r>
              <a:rPr lang="en-US" altLang="zh-TW" dirty="0" smtClean="0"/>
              <a:t>/ Servo/ </a:t>
            </a:r>
            <a:r>
              <a:rPr lang="en-US" altLang="zh-TW" dirty="0" err="1" smtClean="0"/>
              <a:t>Sunnies</a:t>
            </a:r>
            <a:endParaRPr lang="en-US" altLang="zh-TW" dirty="0" smtClean="0"/>
          </a:p>
          <a:p>
            <a:pPr marL="0" indent="0" algn="ctr">
              <a:buNone/>
            </a:pPr>
            <a:r>
              <a:rPr lang="en-US" altLang="zh-TW" sz="4400" b="1" dirty="0" smtClean="0"/>
              <a:t>See the pattern?   </a:t>
            </a:r>
          </a:p>
          <a:p>
            <a:pPr marL="0" indent="0" algn="ctr">
              <a:buNone/>
            </a:pPr>
            <a:r>
              <a:rPr lang="en-US" altLang="zh-TW" sz="4400" b="1" i="1" dirty="0" smtClean="0">
                <a:solidFill>
                  <a:srgbClr val="FF0000"/>
                </a:solidFill>
                <a:latin typeface="Arial Rounded MT Bold" pitchFamily="34" charset="0"/>
              </a:rPr>
              <a:t>Words ending with </a:t>
            </a:r>
            <a:r>
              <a:rPr lang="en-US" altLang="zh-TW" sz="4400" b="1" i="1" dirty="0" err="1" smtClean="0">
                <a:solidFill>
                  <a:srgbClr val="FF0000"/>
                </a:solidFill>
                <a:latin typeface="Arial Rounded MT Bold" pitchFamily="34" charset="0"/>
              </a:rPr>
              <a:t>ie</a:t>
            </a:r>
            <a:r>
              <a:rPr lang="en-US" altLang="zh-TW" sz="4400" b="1" i="1" dirty="0" smtClean="0">
                <a:solidFill>
                  <a:srgbClr val="FF0000"/>
                </a:solidFill>
                <a:latin typeface="Arial Rounded MT Bold" pitchFamily="34" charset="0"/>
              </a:rPr>
              <a:t>/ y/ o</a:t>
            </a:r>
            <a:endParaRPr lang="zh-TW" altLang="en-US" sz="4400" b="1" i="1" dirty="0">
              <a:solidFill>
                <a:srgbClr val="FF0000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352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/>
          <a:lstStyle/>
          <a:p>
            <a:r>
              <a:rPr lang="en-US" altLang="zh-TW" dirty="0" smtClean="0"/>
              <a:t>Abbreviations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dirty="0" smtClean="0"/>
              <a:t>“</a:t>
            </a:r>
            <a:r>
              <a:rPr lang="en-US" altLang="zh-TW" dirty="0" err="1" smtClean="0"/>
              <a:t>ie</a:t>
            </a:r>
            <a:r>
              <a:rPr lang="en-US" altLang="zh-TW" dirty="0" smtClean="0"/>
              <a:t>” endings</a:t>
            </a:r>
          </a:p>
          <a:p>
            <a:pPr marL="0" indent="0">
              <a:buNone/>
            </a:pPr>
            <a:r>
              <a:rPr lang="en-US" altLang="zh-TW" dirty="0" smtClean="0"/>
              <a:t>Baddie-Bad </a:t>
            </a:r>
            <a:r>
              <a:rPr lang="en-US" altLang="zh-TW" dirty="0"/>
              <a:t>person/ </a:t>
            </a:r>
            <a:r>
              <a:rPr lang="en-US" altLang="zh-TW" dirty="0" smtClean="0"/>
              <a:t>Lippie- Lipstick</a:t>
            </a:r>
            <a:r>
              <a:rPr lang="en-US" altLang="zh-TW" dirty="0"/>
              <a:t>/ </a:t>
            </a:r>
            <a:r>
              <a:rPr lang="en-US" altLang="zh-TW" dirty="0" smtClean="0"/>
              <a:t>Jammies-</a:t>
            </a:r>
            <a:r>
              <a:rPr lang="en-US" altLang="zh-TW" dirty="0" err="1" smtClean="0"/>
              <a:t>Pyjamas</a:t>
            </a:r>
            <a:r>
              <a:rPr lang="en-US" altLang="zh-TW" dirty="0" smtClean="0"/>
              <a:t>/ </a:t>
            </a:r>
            <a:r>
              <a:rPr lang="en-US" altLang="zh-TW" dirty="0" err="1" smtClean="0"/>
              <a:t>Mossie</a:t>
            </a:r>
            <a:r>
              <a:rPr lang="en-US" altLang="zh-TW" dirty="0" smtClean="0"/>
              <a:t>-Mosquito/ </a:t>
            </a:r>
            <a:r>
              <a:rPr lang="en-US" altLang="zh-TW" dirty="0" err="1" smtClean="0"/>
              <a:t>Sunnies</a:t>
            </a:r>
            <a:r>
              <a:rPr lang="en-US" altLang="zh-TW" dirty="0" smtClean="0"/>
              <a:t>- Sunglasses</a:t>
            </a:r>
          </a:p>
          <a:p>
            <a:pPr marL="514350" indent="-514350">
              <a:buAutoNum type="arabicPeriod" startAt="2"/>
            </a:pPr>
            <a:r>
              <a:rPr lang="en-US" altLang="zh-TW" dirty="0" smtClean="0"/>
              <a:t>“y” endings</a:t>
            </a:r>
          </a:p>
          <a:p>
            <a:pPr marL="0" indent="0">
              <a:buNone/>
            </a:pPr>
            <a:r>
              <a:rPr lang="en-US" altLang="zh-TW" dirty="0" err="1" smtClean="0"/>
              <a:t>Kindy</a:t>
            </a:r>
            <a:r>
              <a:rPr lang="en-US" altLang="zh-TW" dirty="0" smtClean="0"/>
              <a:t>-Kindergarten/ </a:t>
            </a:r>
            <a:r>
              <a:rPr lang="en-US" altLang="zh-TW" dirty="0" err="1" smtClean="0"/>
              <a:t>Telly</a:t>
            </a:r>
            <a:r>
              <a:rPr lang="en-US" altLang="zh-TW" dirty="0" smtClean="0"/>
              <a:t>-Television</a:t>
            </a:r>
            <a:r>
              <a:rPr lang="en-US" altLang="zh-TW" dirty="0"/>
              <a:t>/ </a:t>
            </a:r>
            <a:r>
              <a:rPr lang="en-US" altLang="zh-TW" dirty="0" err="1" smtClean="0"/>
              <a:t>Prezzy</a:t>
            </a:r>
            <a:r>
              <a:rPr lang="en-US" altLang="zh-TW" dirty="0" smtClean="0"/>
              <a:t>-present</a:t>
            </a:r>
            <a:r>
              <a:rPr lang="en-US" altLang="zh-TW" dirty="0"/>
              <a:t>/ </a:t>
            </a:r>
            <a:r>
              <a:rPr lang="en-US" altLang="zh-TW" dirty="0" err="1" smtClean="0"/>
              <a:t>Brolly</a:t>
            </a:r>
            <a:r>
              <a:rPr lang="en-US" altLang="zh-TW" dirty="0" smtClean="0"/>
              <a:t>- umbrella</a:t>
            </a:r>
            <a:endParaRPr lang="en-US" altLang="zh-TW" dirty="0"/>
          </a:p>
          <a:p>
            <a:pPr marL="0" indent="0">
              <a:buNone/>
            </a:pPr>
            <a:endParaRPr lang="en-US" altLang="zh-TW" dirty="0" smtClean="0"/>
          </a:p>
          <a:p>
            <a:pPr marL="514350" indent="-514350">
              <a:buAutoNum type="arabicPeriod" startAt="2"/>
            </a:pPr>
            <a:endParaRPr lang="en-US" altLang="zh-TW" dirty="0"/>
          </a:p>
          <a:p>
            <a:pPr marL="514350" indent="-514350">
              <a:buAutoNum type="arabicPeriod" startAt="2"/>
            </a:pPr>
            <a:endParaRPr lang="en-US" altLang="zh-TW" dirty="0"/>
          </a:p>
          <a:p>
            <a:pPr marL="0" indent="0">
              <a:buNone/>
            </a:pPr>
            <a:endParaRPr lang="en-US" altLang="zh-TW" dirty="0" smtClean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7555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 startAt="3"/>
            </a:pPr>
            <a:r>
              <a:rPr lang="en-US" altLang="zh-TW" dirty="0" smtClean="0"/>
              <a:t>“o” endings:</a:t>
            </a:r>
          </a:p>
          <a:p>
            <a:pPr marL="0" indent="0">
              <a:buNone/>
            </a:pPr>
            <a:r>
              <a:rPr lang="en-US" altLang="zh-TW" dirty="0" err="1"/>
              <a:t>Aggro</a:t>
            </a:r>
            <a:r>
              <a:rPr lang="en-US" altLang="zh-TW" dirty="0"/>
              <a:t>-Aggressive/</a:t>
            </a:r>
            <a:r>
              <a:rPr lang="en-US" altLang="zh-TW" dirty="0" err="1"/>
              <a:t>Arvo</a:t>
            </a:r>
            <a:r>
              <a:rPr lang="en-US" altLang="zh-TW" dirty="0"/>
              <a:t>-Afternoon/Ambo-ambulance or the paramedic in the ambulance/Servo = </a:t>
            </a:r>
            <a:r>
              <a:rPr lang="en-US" altLang="zh-TW" dirty="0" smtClean="0"/>
              <a:t>Service Station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83548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Analogies</a:t>
            </a:r>
          </a:p>
          <a:p>
            <a:pPr marL="0" indent="0">
              <a:buNone/>
            </a:pPr>
            <a:r>
              <a:rPr lang="en-US" altLang="zh-TW" dirty="0"/>
              <a:t>-dry as a dead dingo's </a:t>
            </a:r>
            <a:r>
              <a:rPr lang="en-US" altLang="zh-TW" dirty="0" err="1" smtClean="0"/>
              <a:t>donger</a:t>
            </a:r>
            <a:r>
              <a:rPr lang="en-US" altLang="zh-TW" dirty="0" smtClean="0"/>
              <a:t>: very thirsty or dry</a:t>
            </a:r>
          </a:p>
          <a:p>
            <a:pPr marL="0" indent="0">
              <a:buNone/>
            </a:pPr>
            <a:r>
              <a:rPr lang="en-US" altLang="zh-TW" dirty="0" smtClean="0"/>
              <a:t>-full </a:t>
            </a:r>
            <a:r>
              <a:rPr lang="en-US" altLang="zh-TW" dirty="0"/>
              <a:t>as a centipede's sock </a:t>
            </a:r>
            <a:r>
              <a:rPr lang="en-US" altLang="zh-TW" dirty="0" smtClean="0"/>
              <a:t>drawer: very full</a:t>
            </a:r>
          </a:p>
          <a:p>
            <a:pPr marL="0" indent="0">
              <a:buNone/>
            </a:pPr>
            <a:r>
              <a:rPr lang="en-US" altLang="zh-TW" dirty="0"/>
              <a:t>-flat out like a lizard drinking: working very hard; really busy</a:t>
            </a:r>
          </a:p>
          <a:p>
            <a:pPr marL="0" indent="0">
              <a:buNone/>
            </a:pPr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4149080"/>
            <a:ext cx="3791322" cy="1895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302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Reversals</a:t>
            </a:r>
          </a:p>
          <a:p>
            <a:pPr marL="0" indent="0">
              <a:buNone/>
            </a:pPr>
            <a:r>
              <a:rPr lang="en-US" altLang="zh-TW" dirty="0" smtClean="0"/>
              <a:t>- </a:t>
            </a:r>
            <a:r>
              <a:rPr lang="en-US" altLang="zh-TW" dirty="0" err="1" smtClean="0"/>
              <a:t>Bluey</a:t>
            </a:r>
            <a:r>
              <a:rPr lang="en-US" altLang="zh-TW" dirty="0" smtClean="0"/>
              <a:t>: a </a:t>
            </a:r>
            <a:r>
              <a:rPr lang="en-US" altLang="zh-TW" dirty="0"/>
              <a:t>red-headed </a:t>
            </a:r>
            <a:r>
              <a:rPr lang="en-US" altLang="zh-TW" dirty="0" smtClean="0"/>
              <a:t>person</a:t>
            </a:r>
            <a:endParaRPr lang="en-US" altLang="zh-TW" dirty="0"/>
          </a:p>
          <a:p>
            <a:pPr marL="0" indent="0">
              <a:buNone/>
            </a:pPr>
            <a:r>
              <a:rPr lang="en-US" altLang="zh-TW" dirty="0" smtClean="0"/>
              <a:t>- Stretch: a </a:t>
            </a:r>
            <a:r>
              <a:rPr lang="en-US" altLang="zh-TW" dirty="0"/>
              <a:t>short </a:t>
            </a:r>
            <a:r>
              <a:rPr lang="en-US" altLang="zh-TW" dirty="0" smtClean="0"/>
              <a:t>person</a:t>
            </a:r>
            <a:endParaRPr lang="en-US" altLang="zh-TW" dirty="0"/>
          </a:p>
          <a:p>
            <a:pPr marL="0" indent="0">
              <a:buNone/>
            </a:pPr>
            <a:r>
              <a:rPr lang="en-US" altLang="zh-TW" dirty="0" smtClean="0"/>
              <a:t>- Shorty: a </a:t>
            </a:r>
            <a:r>
              <a:rPr lang="en-US" altLang="zh-TW" dirty="0"/>
              <a:t>tall </a:t>
            </a:r>
            <a:r>
              <a:rPr lang="en-US" altLang="zh-TW" dirty="0" smtClean="0"/>
              <a:t>person</a:t>
            </a:r>
            <a:endParaRPr lang="en-US" altLang="zh-TW" dirty="0"/>
          </a:p>
          <a:p>
            <a:pPr marL="0" indent="0">
              <a:buNone/>
            </a:pPr>
            <a:r>
              <a:rPr lang="en-US" altLang="zh-TW" dirty="0" smtClean="0"/>
              <a:t>- Rowdy: a </a:t>
            </a:r>
            <a:r>
              <a:rPr lang="en-US" altLang="zh-TW" dirty="0"/>
              <a:t>quiet </a:t>
            </a:r>
            <a:r>
              <a:rPr lang="en-US" altLang="zh-TW" dirty="0" smtClean="0"/>
              <a:t>person</a:t>
            </a:r>
            <a:endParaRPr lang="en-US" altLang="zh-TW" dirty="0"/>
          </a:p>
          <a:p>
            <a:pPr marL="0" indent="0">
              <a:buNone/>
            </a:pPr>
            <a:r>
              <a:rPr lang="en-US" altLang="zh-TW" dirty="0" smtClean="0"/>
              <a:t>- Curly: a </a:t>
            </a:r>
            <a:r>
              <a:rPr lang="en-US" altLang="zh-TW" dirty="0"/>
              <a:t>bald </a:t>
            </a:r>
            <a:r>
              <a:rPr lang="en-US" altLang="zh-TW" dirty="0" smtClean="0"/>
              <a:t>person</a:t>
            </a:r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87270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Black Humor and Irony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TW" dirty="0" smtClean="0"/>
              <a:t>Many slangs are used to insult people</a:t>
            </a:r>
          </a:p>
          <a:p>
            <a:r>
              <a:rPr lang="en-US" altLang="zh-TW" dirty="0" smtClean="0"/>
              <a:t>Somewhat vulgar</a:t>
            </a:r>
          </a:p>
          <a:p>
            <a:pPr marL="0" indent="0">
              <a:buNone/>
            </a:pPr>
            <a:r>
              <a:rPr lang="en-US" altLang="zh-TW" dirty="0" smtClean="0"/>
              <a:t>-A </a:t>
            </a:r>
            <a:r>
              <a:rPr lang="en-US" altLang="zh-TW" dirty="0"/>
              <a:t>stupid person: </a:t>
            </a:r>
            <a:r>
              <a:rPr lang="en-US" altLang="zh-TW" dirty="0" smtClean="0"/>
              <a:t>dag, </a:t>
            </a:r>
            <a:r>
              <a:rPr lang="en-US" altLang="zh-TW" dirty="0" err="1" smtClean="0"/>
              <a:t>galah</a:t>
            </a:r>
            <a:r>
              <a:rPr lang="en-US" altLang="zh-TW" dirty="0" smtClean="0"/>
              <a:t>, </a:t>
            </a:r>
            <a:r>
              <a:rPr lang="en-US" altLang="zh-TW" dirty="0" err="1" smtClean="0"/>
              <a:t>drongo</a:t>
            </a:r>
            <a:r>
              <a:rPr lang="en-US" altLang="zh-TW" dirty="0" smtClean="0"/>
              <a:t>, </a:t>
            </a:r>
            <a:r>
              <a:rPr lang="en-US" altLang="zh-TW" dirty="0" err="1" smtClean="0"/>
              <a:t>boofhead</a:t>
            </a:r>
            <a:r>
              <a:rPr lang="en-US" altLang="zh-TW" dirty="0" smtClean="0"/>
              <a:t>, sb. </a:t>
            </a:r>
            <a:r>
              <a:rPr lang="en-US" altLang="zh-TW" dirty="0"/>
              <a:t>w</a:t>
            </a:r>
            <a:r>
              <a:rPr lang="en-US" altLang="zh-TW" dirty="0" smtClean="0"/>
              <a:t>ho  couldn’t run a </a:t>
            </a:r>
            <a:r>
              <a:rPr lang="en-US" altLang="zh-TW" dirty="0" err="1" smtClean="0"/>
              <a:t>choko</a:t>
            </a:r>
            <a:r>
              <a:rPr lang="en-US" altLang="zh-TW" dirty="0" smtClean="0"/>
              <a:t> vine over a outdoor shithouse</a:t>
            </a:r>
          </a:p>
          <a:p>
            <a:pPr marL="0" indent="0">
              <a:buNone/>
            </a:pPr>
            <a:r>
              <a:rPr lang="en-US" altLang="zh-TW" dirty="0" smtClean="0"/>
              <a:t>-Ugly: a </a:t>
            </a:r>
            <a:r>
              <a:rPr lang="en-US" altLang="zh-TW" dirty="0"/>
              <a:t>face like a dropped </a:t>
            </a:r>
            <a:r>
              <a:rPr lang="en-US" altLang="zh-TW" dirty="0" smtClean="0"/>
              <a:t>pie, round head</a:t>
            </a:r>
          </a:p>
          <a:p>
            <a:pPr marL="0" indent="0">
              <a:buNone/>
            </a:pPr>
            <a:r>
              <a:rPr lang="en-US" altLang="zh-TW" dirty="0" smtClean="0"/>
              <a:t>-High speed: go like shit off a shovel</a:t>
            </a:r>
          </a:p>
          <a:p>
            <a:pPr marL="0" indent="0">
              <a:buNone/>
            </a:pPr>
            <a:r>
              <a:rPr lang="en-US" altLang="zh-TW" dirty="0" smtClean="0"/>
              <a:t>-flatter someone:</a:t>
            </a:r>
            <a:r>
              <a:rPr lang="zh-TW" altLang="en-US" dirty="0" smtClean="0"/>
              <a:t> </a:t>
            </a:r>
            <a:r>
              <a:rPr lang="en-US" altLang="zh-TW" dirty="0"/>
              <a:t>piss in one’s pocket</a:t>
            </a:r>
            <a:endParaRPr lang="en-US" altLang="zh-TW" dirty="0" smtClean="0"/>
          </a:p>
          <a:p>
            <a:pPr marL="0" indent="0">
              <a:buNone/>
            </a:pPr>
            <a:r>
              <a:rPr lang="en-US" altLang="zh-TW" dirty="0" smtClean="0"/>
              <a:t>-really cold: </a:t>
            </a:r>
            <a:r>
              <a:rPr lang="en-US" altLang="zh-TW" dirty="0"/>
              <a:t>cold enough to freeze the balls off a brass monkey 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9979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2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Cooper Black" pitchFamily="18" charset="0"/>
              </a:rPr>
              <a:t>What does this mean?</a:t>
            </a:r>
            <a:endParaRPr lang="zh-TW" altLang="en-US" dirty="0">
              <a:latin typeface="Cooper Black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Some </a:t>
            </a:r>
            <a:r>
              <a:rPr lang="en-US" altLang="zh-TW" b="1" dirty="0" smtClean="0">
                <a:solidFill>
                  <a:srgbClr val="FF0000"/>
                </a:solidFill>
              </a:rPr>
              <a:t>blokes</a:t>
            </a:r>
            <a:r>
              <a:rPr lang="en-US" altLang="zh-TW" dirty="0" smtClean="0"/>
              <a:t> </a:t>
            </a:r>
            <a:r>
              <a:rPr lang="en-US" altLang="zh-TW" dirty="0"/>
              <a:t>and </a:t>
            </a:r>
            <a:r>
              <a:rPr lang="en-US" altLang="zh-TW" b="1" dirty="0" err="1">
                <a:solidFill>
                  <a:srgbClr val="FF0000"/>
                </a:solidFill>
              </a:rPr>
              <a:t>sheilas</a:t>
            </a:r>
            <a:r>
              <a:rPr lang="en-US" altLang="zh-TW" dirty="0"/>
              <a:t> </a:t>
            </a:r>
            <a:r>
              <a:rPr lang="en-US" altLang="zh-TW" dirty="0" smtClean="0"/>
              <a:t>are going to </a:t>
            </a:r>
            <a:r>
              <a:rPr lang="en-US" altLang="zh-TW" b="1" dirty="0" err="1" smtClean="0">
                <a:solidFill>
                  <a:srgbClr val="FF0000"/>
                </a:solidFill>
              </a:rPr>
              <a:t>Richo’s</a:t>
            </a:r>
            <a:r>
              <a:rPr lang="en-US" altLang="zh-TW" dirty="0" smtClean="0"/>
              <a:t> this Sunday </a:t>
            </a:r>
            <a:r>
              <a:rPr lang="en-US" altLang="zh-TW" b="1" dirty="0" err="1" smtClean="0">
                <a:solidFill>
                  <a:srgbClr val="FF0000"/>
                </a:solidFill>
              </a:rPr>
              <a:t>arvo</a:t>
            </a:r>
            <a:r>
              <a:rPr lang="en-US" altLang="zh-TW" dirty="0" smtClean="0"/>
              <a:t> to have a </a:t>
            </a:r>
            <a:r>
              <a:rPr lang="en-US" altLang="zh-TW" b="1" dirty="0" err="1" smtClean="0">
                <a:solidFill>
                  <a:srgbClr val="FF0000"/>
                </a:solidFill>
              </a:rPr>
              <a:t>barbie</a:t>
            </a:r>
            <a:r>
              <a:rPr lang="en-US" altLang="zh-TW" dirty="0"/>
              <a:t> and </a:t>
            </a:r>
            <a:r>
              <a:rPr lang="en-US" altLang="zh-TW" dirty="0" smtClean="0"/>
              <a:t>enjoy some </a:t>
            </a:r>
            <a:r>
              <a:rPr lang="en-US" altLang="zh-TW" b="1" dirty="0" smtClean="0">
                <a:solidFill>
                  <a:srgbClr val="FF0000"/>
                </a:solidFill>
              </a:rPr>
              <a:t>amber fluid</a:t>
            </a:r>
            <a:r>
              <a:rPr lang="en-US" altLang="zh-TW" dirty="0" smtClean="0"/>
              <a:t>.</a:t>
            </a:r>
          </a:p>
          <a:p>
            <a:endParaRPr lang="en-US" altLang="zh-TW" dirty="0"/>
          </a:p>
          <a:p>
            <a:r>
              <a:rPr lang="en-US" altLang="zh-TW" dirty="0" smtClean="0"/>
              <a:t>Some </a:t>
            </a:r>
            <a:r>
              <a:rPr lang="en-US" altLang="zh-TW" b="1" dirty="0" smtClean="0">
                <a:solidFill>
                  <a:srgbClr val="FF0000"/>
                </a:solidFill>
              </a:rPr>
              <a:t>guys</a:t>
            </a:r>
            <a:r>
              <a:rPr lang="en-US" altLang="zh-TW" dirty="0" smtClean="0"/>
              <a:t> and </a:t>
            </a:r>
            <a:r>
              <a:rPr lang="en-US" altLang="zh-TW" b="1" dirty="0" smtClean="0">
                <a:solidFill>
                  <a:srgbClr val="FF0000"/>
                </a:solidFill>
              </a:rPr>
              <a:t>girls</a:t>
            </a:r>
            <a:r>
              <a:rPr lang="en-US" altLang="zh-TW" dirty="0" smtClean="0"/>
              <a:t> are going to </a:t>
            </a:r>
            <a:r>
              <a:rPr lang="en-US" altLang="zh-TW" b="1" dirty="0" smtClean="0">
                <a:solidFill>
                  <a:srgbClr val="FF0000"/>
                </a:solidFill>
              </a:rPr>
              <a:t>Richard’s</a:t>
            </a:r>
            <a:r>
              <a:rPr lang="en-US" altLang="zh-TW" dirty="0" smtClean="0"/>
              <a:t> this Sunday </a:t>
            </a:r>
            <a:r>
              <a:rPr lang="en-US" altLang="zh-TW" b="1" dirty="0" smtClean="0">
                <a:solidFill>
                  <a:srgbClr val="FF0000"/>
                </a:solidFill>
              </a:rPr>
              <a:t>afternoon</a:t>
            </a:r>
            <a:r>
              <a:rPr lang="en-US" altLang="zh-TW" dirty="0" smtClean="0"/>
              <a:t> to have a </a:t>
            </a:r>
            <a:r>
              <a:rPr lang="en-US" altLang="zh-TW" b="1" dirty="0" smtClean="0">
                <a:solidFill>
                  <a:srgbClr val="FF0000"/>
                </a:solidFill>
              </a:rPr>
              <a:t>barbecue</a:t>
            </a:r>
            <a:r>
              <a:rPr lang="en-US" altLang="zh-TW" dirty="0" smtClean="0"/>
              <a:t> and enjoy some </a:t>
            </a:r>
            <a:r>
              <a:rPr lang="en-US" altLang="zh-TW" b="1" dirty="0" smtClean="0">
                <a:solidFill>
                  <a:srgbClr val="FF0000"/>
                </a:solidFill>
              </a:rPr>
              <a:t>beer</a:t>
            </a:r>
            <a:r>
              <a:rPr lang="en-US" altLang="zh-TW" dirty="0" smtClean="0"/>
              <a:t>.</a:t>
            </a:r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3813" y="3212976"/>
            <a:ext cx="5796136" cy="3252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216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Cooper Black" pitchFamily="18" charset="0"/>
              </a:rPr>
              <a:t>Awkward Misconceptions</a:t>
            </a:r>
            <a:endParaRPr lang="zh-TW" altLang="en-US" dirty="0">
              <a:latin typeface="Cooper Black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Thong</a:t>
            </a:r>
            <a:endParaRPr lang="en-US" altLang="zh-TW" dirty="0"/>
          </a:p>
          <a:p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492896"/>
            <a:ext cx="3645024" cy="3645024"/>
          </a:xfrm>
          <a:prstGeom prst="rect">
            <a:avLst/>
          </a:prstGeom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5848" y="2780928"/>
            <a:ext cx="4212297" cy="3159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200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Rubber</a:t>
            </a:r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259" y="2610048"/>
            <a:ext cx="4427773" cy="3542218"/>
          </a:xfrm>
          <a:prstGeom prst="rect">
            <a:avLst/>
          </a:prstGeom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610048"/>
            <a:ext cx="3456384" cy="336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435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Jock</a:t>
            </a:r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254777"/>
            <a:ext cx="3016294" cy="4149080"/>
          </a:xfrm>
          <a:prstGeom prst="rect">
            <a:avLst/>
          </a:prstGeom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162486"/>
            <a:ext cx="4326408" cy="3265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54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Slangs worth knowing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 err="1"/>
              <a:t>G'day</a:t>
            </a:r>
            <a:r>
              <a:rPr lang="en-US" altLang="zh-TW" dirty="0"/>
              <a:t>: </a:t>
            </a:r>
            <a:r>
              <a:rPr lang="en-US" altLang="zh-TW" dirty="0" smtClean="0"/>
              <a:t>hello</a:t>
            </a:r>
          </a:p>
          <a:p>
            <a:r>
              <a:rPr lang="en-US" altLang="zh-TW" dirty="0" err="1" smtClean="0"/>
              <a:t>Hooroo</a:t>
            </a:r>
            <a:r>
              <a:rPr lang="en-US" altLang="zh-TW" dirty="0" smtClean="0"/>
              <a:t>: goodbye</a:t>
            </a:r>
          </a:p>
          <a:p>
            <a:r>
              <a:rPr lang="en-US" altLang="zh-TW" dirty="0" err="1" smtClean="0"/>
              <a:t>Macca’s</a:t>
            </a:r>
            <a:r>
              <a:rPr lang="en-US" altLang="zh-TW" dirty="0" smtClean="0"/>
              <a:t>: McDonalds</a:t>
            </a:r>
          </a:p>
          <a:p>
            <a:r>
              <a:rPr lang="en-US" altLang="zh-TW" dirty="0" err="1" smtClean="0"/>
              <a:t>Bonza</a:t>
            </a:r>
            <a:r>
              <a:rPr lang="en-US" altLang="zh-TW" dirty="0" smtClean="0"/>
              <a:t>/</a:t>
            </a:r>
            <a:r>
              <a:rPr lang="en-US" altLang="zh-TW" dirty="0" err="1" smtClean="0"/>
              <a:t>Bonzer</a:t>
            </a:r>
            <a:r>
              <a:rPr lang="en-US" altLang="zh-TW" dirty="0" smtClean="0"/>
              <a:t>: great</a:t>
            </a:r>
          </a:p>
          <a:p>
            <a:r>
              <a:rPr lang="en-US" altLang="zh-TW" dirty="0" smtClean="0"/>
              <a:t>She’ll </a:t>
            </a:r>
            <a:r>
              <a:rPr lang="en-US" altLang="zh-TW" dirty="0"/>
              <a:t>be apples</a:t>
            </a:r>
            <a:r>
              <a:rPr lang="en-US" altLang="zh-TW" dirty="0" smtClean="0"/>
              <a:t>: It'll </a:t>
            </a:r>
            <a:r>
              <a:rPr lang="en-US" altLang="zh-TW" dirty="0"/>
              <a:t>be </a:t>
            </a:r>
            <a:r>
              <a:rPr lang="en-US" altLang="zh-TW" dirty="0" smtClean="0"/>
              <a:t>alright.</a:t>
            </a:r>
          </a:p>
          <a:p>
            <a:r>
              <a:rPr lang="en-US" altLang="zh-TW" dirty="0" smtClean="0"/>
              <a:t>Don’t come the raw prawn with me: Tell me the truth. Be honest.</a:t>
            </a:r>
          </a:p>
          <a:p>
            <a:endParaRPr lang="en-US" altLang="zh-TW" dirty="0" smtClean="0"/>
          </a:p>
          <a:p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340768"/>
            <a:ext cx="2564904" cy="256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161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zh-TW" dirty="0" smtClean="0"/>
              <a:t>A: </a:t>
            </a:r>
            <a:r>
              <a:rPr lang="en-US" altLang="zh-TW" dirty="0" err="1" smtClean="0">
                <a:solidFill>
                  <a:srgbClr val="FF0000"/>
                </a:solidFill>
              </a:rPr>
              <a:t>G’day</a:t>
            </a:r>
            <a:r>
              <a:rPr lang="en-US" altLang="zh-TW" dirty="0" smtClean="0"/>
              <a:t>, </a:t>
            </a:r>
            <a:r>
              <a:rPr lang="en-US" altLang="zh-TW" dirty="0" smtClean="0">
                <a:solidFill>
                  <a:srgbClr val="FF0000"/>
                </a:solidFill>
              </a:rPr>
              <a:t>mate</a:t>
            </a:r>
            <a:r>
              <a:rPr lang="en-US" altLang="zh-TW" dirty="0" smtClean="0"/>
              <a:t>. Where are you heading to?</a:t>
            </a:r>
          </a:p>
          <a:p>
            <a:pPr marL="0" indent="0">
              <a:buNone/>
            </a:pPr>
            <a:r>
              <a:rPr lang="en-US" altLang="zh-TW" dirty="0" smtClean="0"/>
              <a:t>B: Oh, I’m going to </a:t>
            </a:r>
            <a:r>
              <a:rPr lang="en-US" altLang="zh-TW" dirty="0" err="1" smtClean="0">
                <a:solidFill>
                  <a:srgbClr val="FF0000"/>
                </a:solidFill>
              </a:rPr>
              <a:t>Macca’s</a:t>
            </a:r>
            <a:r>
              <a:rPr lang="en-US" altLang="zh-TW" dirty="0" smtClean="0"/>
              <a:t> to get some fried </a:t>
            </a:r>
            <a:r>
              <a:rPr lang="en-US" altLang="zh-TW" dirty="0" smtClean="0">
                <a:solidFill>
                  <a:srgbClr val="FF0000"/>
                </a:solidFill>
              </a:rPr>
              <a:t>chook</a:t>
            </a:r>
            <a:r>
              <a:rPr lang="en-US" altLang="zh-TW" dirty="0" smtClean="0"/>
              <a:t>. Say, I heard you went to a </a:t>
            </a:r>
            <a:r>
              <a:rPr lang="en-US" altLang="zh-TW" dirty="0" err="1" smtClean="0">
                <a:solidFill>
                  <a:srgbClr val="FF0000"/>
                </a:solidFill>
              </a:rPr>
              <a:t>barbie</a:t>
            </a:r>
            <a:r>
              <a:rPr lang="en-US" altLang="zh-TW" dirty="0" smtClean="0"/>
              <a:t> yesterday </a:t>
            </a:r>
            <a:r>
              <a:rPr lang="en-US" altLang="zh-TW" dirty="0" err="1" smtClean="0">
                <a:solidFill>
                  <a:srgbClr val="FF0000"/>
                </a:solidFill>
              </a:rPr>
              <a:t>arvo</a:t>
            </a:r>
            <a:r>
              <a:rPr lang="en-US" altLang="zh-TW" dirty="0" smtClean="0"/>
              <a:t>. So how was it? </a:t>
            </a:r>
          </a:p>
          <a:p>
            <a:pPr marL="0" indent="0">
              <a:buNone/>
            </a:pPr>
            <a:r>
              <a:rPr lang="en-US" altLang="zh-TW" dirty="0" smtClean="0"/>
              <a:t>A: It was </a:t>
            </a:r>
            <a:r>
              <a:rPr lang="en-US" altLang="zh-TW" dirty="0" err="1" smtClean="0">
                <a:solidFill>
                  <a:srgbClr val="FF0000"/>
                </a:solidFill>
              </a:rPr>
              <a:t>bonza</a:t>
            </a:r>
            <a:r>
              <a:rPr lang="en-US" altLang="zh-TW" dirty="0"/>
              <a:t>!</a:t>
            </a:r>
            <a:r>
              <a:rPr lang="en-US" altLang="zh-TW" dirty="0" smtClean="0"/>
              <a:t> I had some </a:t>
            </a:r>
            <a:r>
              <a:rPr lang="en-US" altLang="zh-TW" dirty="0" smtClean="0">
                <a:solidFill>
                  <a:srgbClr val="FF0000"/>
                </a:solidFill>
              </a:rPr>
              <a:t>snags</a:t>
            </a:r>
            <a:r>
              <a:rPr lang="en-US" altLang="zh-TW" dirty="0" smtClean="0"/>
              <a:t> </a:t>
            </a:r>
            <a:r>
              <a:rPr lang="en-US" altLang="zh-TW" dirty="0"/>
              <a:t>and </a:t>
            </a:r>
            <a:r>
              <a:rPr lang="en-US" altLang="zh-TW" dirty="0" smtClean="0"/>
              <a:t>had so many </a:t>
            </a:r>
            <a:r>
              <a:rPr lang="en-US" altLang="zh-TW" dirty="0" err="1" smtClean="0">
                <a:solidFill>
                  <a:srgbClr val="FF0000"/>
                </a:solidFill>
              </a:rPr>
              <a:t>tinnies</a:t>
            </a:r>
            <a:r>
              <a:rPr lang="en-US" altLang="zh-TW" dirty="0" smtClean="0"/>
              <a:t> that I almost </a:t>
            </a:r>
            <a:r>
              <a:rPr lang="en-US" altLang="zh-TW" dirty="0" err="1" smtClean="0">
                <a:solidFill>
                  <a:srgbClr val="FF0000"/>
                </a:solidFill>
              </a:rPr>
              <a:t>chundered</a:t>
            </a:r>
            <a:r>
              <a:rPr lang="en-US" altLang="zh-TW" dirty="0" smtClean="0"/>
              <a:t>. But you know what? I met a beautiful </a:t>
            </a:r>
            <a:r>
              <a:rPr lang="en-US" altLang="zh-TW" dirty="0" err="1" smtClean="0">
                <a:solidFill>
                  <a:srgbClr val="FF0000"/>
                </a:solidFill>
              </a:rPr>
              <a:t>bluey</a:t>
            </a:r>
            <a:r>
              <a:rPr lang="en-US" altLang="zh-TW" dirty="0" smtClean="0">
                <a:solidFill>
                  <a:srgbClr val="FF0000"/>
                </a:solidFill>
              </a:rPr>
              <a:t> </a:t>
            </a:r>
            <a:r>
              <a:rPr lang="en-US" altLang="zh-TW" dirty="0" err="1" smtClean="0">
                <a:solidFill>
                  <a:srgbClr val="FF0000"/>
                </a:solidFill>
              </a:rPr>
              <a:t>sheila</a:t>
            </a:r>
            <a:r>
              <a:rPr lang="en-US" altLang="zh-TW" dirty="0" smtClean="0"/>
              <a:t>, and I even got her number! </a:t>
            </a:r>
          </a:p>
          <a:p>
            <a:pPr marL="0" indent="0">
              <a:buNone/>
            </a:pPr>
            <a:r>
              <a:rPr lang="en-US" altLang="zh-TW" dirty="0" smtClean="0"/>
              <a:t>B: What? Come on</a:t>
            </a:r>
            <a:r>
              <a:rPr lang="en-US" altLang="zh-TW" dirty="0"/>
              <a:t>,</a:t>
            </a:r>
            <a:r>
              <a:rPr lang="en-US" altLang="zh-TW" dirty="0">
                <a:solidFill>
                  <a:srgbClr val="FF0000"/>
                </a:solidFill>
              </a:rPr>
              <a:t> </a:t>
            </a:r>
            <a:r>
              <a:rPr lang="en-US" altLang="zh-TW" dirty="0" smtClean="0">
                <a:solidFill>
                  <a:srgbClr val="FF0000"/>
                </a:solidFill>
              </a:rPr>
              <a:t>don’t </a:t>
            </a:r>
            <a:r>
              <a:rPr lang="en-US" altLang="zh-TW" dirty="0">
                <a:solidFill>
                  <a:srgbClr val="FF0000"/>
                </a:solidFill>
              </a:rPr>
              <a:t>come the raw prawn with </a:t>
            </a:r>
            <a:r>
              <a:rPr lang="en-US" altLang="zh-TW" dirty="0" smtClean="0">
                <a:solidFill>
                  <a:srgbClr val="FF0000"/>
                </a:solidFill>
              </a:rPr>
              <a:t>me.</a:t>
            </a:r>
            <a:endParaRPr lang="zh-TW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810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altLang="zh-TW" dirty="0" smtClean="0"/>
              <a:t>A: I’m serious. Actually, I’m meeting her for </a:t>
            </a:r>
            <a:r>
              <a:rPr lang="en-US" altLang="zh-TW" dirty="0" err="1" smtClean="0">
                <a:solidFill>
                  <a:srgbClr val="FF0000"/>
                </a:solidFill>
              </a:rPr>
              <a:t>brekkie</a:t>
            </a:r>
            <a:r>
              <a:rPr lang="en-US" altLang="zh-TW" dirty="0" smtClean="0"/>
              <a:t> tomorrow. Do you think I should bring her a </a:t>
            </a:r>
            <a:r>
              <a:rPr lang="en-US" altLang="zh-TW" dirty="0" err="1" smtClean="0">
                <a:solidFill>
                  <a:srgbClr val="FF0000"/>
                </a:solidFill>
              </a:rPr>
              <a:t>prezzy</a:t>
            </a:r>
            <a:r>
              <a:rPr lang="en-US" altLang="zh-TW" dirty="0" smtClean="0"/>
              <a:t> for our first date?</a:t>
            </a:r>
          </a:p>
          <a:p>
            <a:pPr marL="0" indent="0">
              <a:buNone/>
            </a:pPr>
            <a:r>
              <a:rPr lang="en-US" altLang="zh-TW" dirty="0" smtClean="0"/>
              <a:t>B: Well, maybe you can bring her some expensive </a:t>
            </a:r>
            <a:r>
              <a:rPr lang="en-US" altLang="zh-TW" dirty="0" err="1" smtClean="0">
                <a:solidFill>
                  <a:srgbClr val="FF0000"/>
                </a:solidFill>
              </a:rPr>
              <a:t>chokkies</a:t>
            </a:r>
            <a:r>
              <a:rPr lang="en-US" altLang="zh-TW" dirty="0" smtClean="0"/>
              <a:t> and </a:t>
            </a:r>
            <a:r>
              <a:rPr lang="en-US" altLang="zh-TW" dirty="0" err="1" smtClean="0">
                <a:solidFill>
                  <a:srgbClr val="FF0000"/>
                </a:solidFill>
              </a:rPr>
              <a:t>lollies</a:t>
            </a:r>
            <a:r>
              <a:rPr lang="en-US" altLang="zh-TW" dirty="0" smtClean="0"/>
              <a:t>.</a:t>
            </a:r>
          </a:p>
          <a:p>
            <a:pPr marL="0" indent="0">
              <a:buNone/>
            </a:pPr>
            <a:r>
              <a:rPr lang="en-US" altLang="zh-TW" dirty="0" smtClean="0"/>
              <a:t>A: That’s a </a:t>
            </a:r>
            <a:r>
              <a:rPr lang="en-US" altLang="zh-TW" dirty="0" err="1" smtClean="0">
                <a:solidFill>
                  <a:srgbClr val="FF0000"/>
                </a:solidFill>
              </a:rPr>
              <a:t>bonzer</a:t>
            </a:r>
            <a:r>
              <a:rPr lang="en-US" altLang="zh-TW" dirty="0" smtClean="0"/>
              <a:t> idea. You know, I’ve been </a:t>
            </a:r>
            <a:r>
              <a:rPr lang="en-US" altLang="zh-TW" dirty="0" smtClean="0">
                <a:solidFill>
                  <a:srgbClr val="FF0000"/>
                </a:solidFill>
              </a:rPr>
              <a:t>like </a:t>
            </a:r>
            <a:r>
              <a:rPr lang="en-US" altLang="zh-TW" dirty="0">
                <a:solidFill>
                  <a:srgbClr val="FF0000"/>
                </a:solidFill>
              </a:rPr>
              <a:t>a cat on a hot </a:t>
            </a:r>
            <a:r>
              <a:rPr lang="en-US" altLang="zh-TW" dirty="0" smtClean="0">
                <a:solidFill>
                  <a:srgbClr val="FF0000"/>
                </a:solidFill>
              </a:rPr>
              <a:t>tin-roof </a:t>
            </a:r>
            <a:r>
              <a:rPr lang="en-US" altLang="zh-TW" dirty="0" smtClean="0"/>
              <a:t>since yesterday.</a:t>
            </a:r>
          </a:p>
          <a:p>
            <a:pPr marL="0" indent="0">
              <a:buNone/>
            </a:pPr>
            <a:r>
              <a:rPr lang="en-US" altLang="zh-TW" dirty="0" smtClean="0"/>
              <a:t>B: No worries. </a:t>
            </a:r>
            <a:r>
              <a:rPr lang="en-US" altLang="zh-TW" dirty="0" smtClean="0">
                <a:solidFill>
                  <a:srgbClr val="FF0000"/>
                </a:solidFill>
              </a:rPr>
              <a:t>She’ll be apples</a:t>
            </a:r>
            <a:r>
              <a:rPr lang="en-US" altLang="zh-TW" dirty="0" smtClean="0"/>
              <a:t>.</a:t>
            </a:r>
          </a:p>
          <a:p>
            <a:pPr marL="0" indent="0">
              <a:buNone/>
            </a:pPr>
            <a:r>
              <a:rPr lang="en-US" altLang="zh-TW" dirty="0" smtClean="0"/>
              <a:t>A: Thanks, </a:t>
            </a:r>
            <a:r>
              <a:rPr lang="en-US" altLang="zh-TW" dirty="0" smtClean="0">
                <a:solidFill>
                  <a:srgbClr val="FF0000"/>
                </a:solidFill>
              </a:rPr>
              <a:t>mate</a:t>
            </a:r>
            <a:r>
              <a:rPr lang="en-US" altLang="zh-TW" dirty="0" smtClean="0"/>
              <a:t>. </a:t>
            </a:r>
            <a:r>
              <a:rPr lang="en-US" altLang="zh-TW" dirty="0" err="1" smtClean="0">
                <a:solidFill>
                  <a:srgbClr val="FF0000"/>
                </a:solidFill>
              </a:rPr>
              <a:t>Hooroo</a:t>
            </a:r>
            <a:r>
              <a:rPr lang="en-US" altLang="zh-TW" dirty="0" smtClean="0"/>
              <a:t>, then.</a:t>
            </a:r>
          </a:p>
          <a:p>
            <a:pPr marL="0" indent="0">
              <a:buNone/>
            </a:pPr>
            <a:r>
              <a:rPr lang="en-US" altLang="zh-TW" dirty="0" smtClean="0"/>
              <a:t>B: </a:t>
            </a:r>
            <a:r>
              <a:rPr lang="en-US" altLang="zh-TW" dirty="0" err="1" smtClean="0">
                <a:solidFill>
                  <a:srgbClr val="FF0000"/>
                </a:solidFill>
              </a:rPr>
              <a:t>Hooroo</a:t>
            </a:r>
            <a:r>
              <a:rPr lang="en-US" altLang="zh-TW" dirty="0"/>
              <a:t>. </a:t>
            </a:r>
            <a:r>
              <a:rPr lang="en-US" altLang="zh-TW" dirty="0" smtClean="0">
                <a:solidFill>
                  <a:srgbClr val="FF0000"/>
                </a:solidFill>
              </a:rPr>
              <a:t>Half </a:t>
            </a:r>
            <a:r>
              <a:rPr lang="en-US" altLang="zh-TW" dirty="0">
                <a:solidFill>
                  <a:srgbClr val="FF0000"/>
                </a:solidFill>
              </a:rPr>
              <a:t>your </a:t>
            </a:r>
            <a:r>
              <a:rPr lang="en-US" altLang="zh-TW" dirty="0" smtClean="0">
                <a:solidFill>
                  <a:srgbClr val="FF0000"/>
                </a:solidFill>
              </a:rPr>
              <a:t>luck!</a:t>
            </a:r>
            <a:endParaRPr lang="zh-TW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185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altLang="zh-TW" i="1" dirty="0" smtClean="0">
              <a:latin typeface="Cooper Black" pitchFamily="18" charset="0"/>
              <a:cs typeface="Aharoni" pitchFamily="2" charset="-79"/>
            </a:endParaRPr>
          </a:p>
          <a:p>
            <a:pPr marL="0" indent="0" algn="ctr">
              <a:buNone/>
            </a:pPr>
            <a:r>
              <a:rPr lang="en-US" altLang="zh-TW" i="1" dirty="0" smtClean="0">
                <a:latin typeface="Cooper Black" pitchFamily="18" charset="0"/>
                <a:cs typeface="Aharoni" pitchFamily="2" charset="-79"/>
              </a:rPr>
              <a:t>Aussie slang is formed through borrowing, adapting, and interpreting. </a:t>
            </a:r>
            <a:r>
              <a:rPr lang="en-US" altLang="zh-TW" i="1" dirty="0">
                <a:latin typeface="Cooper Black" pitchFamily="18" charset="0"/>
                <a:cs typeface="Aharoni" pitchFamily="2" charset="-79"/>
              </a:rPr>
              <a:t>The end result is </a:t>
            </a:r>
            <a:r>
              <a:rPr lang="en-US" altLang="zh-TW" i="1" dirty="0" smtClean="0">
                <a:latin typeface="Cooper Black" pitchFamily="18" charset="0"/>
                <a:cs typeface="Aharoni" pitchFamily="2" charset="-79"/>
              </a:rPr>
              <a:t>a </a:t>
            </a:r>
            <a:r>
              <a:rPr lang="en-US" altLang="zh-TW" i="1" dirty="0">
                <a:latin typeface="Cooper Black" pitchFamily="18" charset="0"/>
                <a:cs typeface="Aharoni" pitchFamily="2" charset="-79"/>
              </a:rPr>
              <a:t>unique Australian blend and a unique Australian view.</a:t>
            </a:r>
            <a:endParaRPr lang="zh-TW" altLang="en-US" i="1" dirty="0">
              <a:latin typeface="Cooper Black" pitchFamily="18" charset="0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93251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>
                <a:latin typeface="Cooper Black" pitchFamily="18" charset="0"/>
              </a:rPr>
              <a:t>Thanks for listening.</a:t>
            </a:r>
            <a:br>
              <a:rPr lang="en-US" altLang="zh-TW" dirty="0">
                <a:latin typeface="Cooper Black" pitchFamily="18" charset="0"/>
              </a:rPr>
            </a:br>
            <a:endParaRPr lang="zh-TW" altLang="en-US" dirty="0">
              <a:latin typeface="Cooper Black" pitchFamily="18" charset="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88573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Cooper Black" pitchFamily="18" charset="0"/>
              </a:rPr>
              <a:t>Australia</a:t>
            </a:r>
            <a:endParaRPr lang="zh-TW" altLang="en-US" dirty="0">
              <a:latin typeface="Cooper Black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Australians have long been famed for their rich and varied vocabulary of slang </a:t>
            </a:r>
            <a:r>
              <a:rPr lang="en-US" altLang="zh-TW" dirty="0" smtClean="0"/>
              <a:t>expressions, commonly referred to as </a:t>
            </a:r>
            <a:r>
              <a:rPr lang="en-US" altLang="zh-TW" b="1" dirty="0" smtClean="0"/>
              <a:t>“</a:t>
            </a:r>
            <a:r>
              <a:rPr lang="en-US" altLang="zh-TW" b="1" dirty="0" err="1" smtClean="0"/>
              <a:t>strine</a:t>
            </a:r>
            <a:r>
              <a:rPr lang="en-US" altLang="zh-TW" b="1" dirty="0" smtClean="0"/>
              <a:t>”</a:t>
            </a:r>
            <a:endParaRPr lang="zh-TW" altLang="en-US" b="1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4844" y="3212976"/>
            <a:ext cx="4640216" cy="3312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265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Cooper Black" pitchFamily="18" charset="0"/>
              </a:rPr>
              <a:t>History</a:t>
            </a:r>
            <a:endParaRPr lang="zh-TW" altLang="en-US" dirty="0">
              <a:latin typeface="Cooper Black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/>
              <a:t>no exact records of how these slangs started creeping in the language</a:t>
            </a:r>
          </a:p>
          <a:p>
            <a:r>
              <a:rPr lang="en-US" altLang="zh-TW" dirty="0" smtClean="0"/>
              <a:t>A continuous </a:t>
            </a:r>
            <a:r>
              <a:rPr lang="en-US" altLang="zh-TW" dirty="0"/>
              <a:t>history of </a:t>
            </a:r>
            <a:r>
              <a:rPr lang="en-US" altLang="zh-TW" b="1" dirty="0"/>
              <a:t>English </a:t>
            </a:r>
            <a:r>
              <a:rPr lang="en-US" altLang="zh-TW" b="1" dirty="0" smtClean="0"/>
              <a:t>slang </a:t>
            </a:r>
            <a:r>
              <a:rPr lang="en-US" altLang="zh-TW" dirty="0" smtClean="0"/>
              <a:t>from </a:t>
            </a:r>
            <a:r>
              <a:rPr lang="en-US" altLang="zh-TW" dirty="0"/>
              <a:t>the 17th </a:t>
            </a:r>
            <a:r>
              <a:rPr lang="en-US" altLang="zh-TW" dirty="0" smtClean="0"/>
              <a:t>century </a:t>
            </a:r>
            <a:r>
              <a:rPr lang="en-US" altLang="zh-TW" dirty="0" smtClean="0">
                <a:sym typeface="Wingdings" pitchFamily="2" charset="2"/>
              </a:rPr>
              <a:t> “Cant”</a:t>
            </a:r>
            <a:endParaRPr lang="en-US" altLang="zh-TW" dirty="0">
              <a:sym typeface="Wingdings" pitchFamily="2" charset="2"/>
            </a:endParaRPr>
          </a:p>
          <a:p>
            <a:r>
              <a:rPr lang="en-US" altLang="zh-TW" dirty="0"/>
              <a:t>Cant: </a:t>
            </a:r>
            <a:r>
              <a:rPr lang="en-US" altLang="zh-TW" dirty="0" smtClean="0"/>
              <a:t>the </a:t>
            </a:r>
            <a:r>
              <a:rPr lang="en-US" altLang="zh-TW" dirty="0"/>
              <a:t>jargon </a:t>
            </a:r>
            <a:r>
              <a:rPr lang="en-US" altLang="zh-TW" dirty="0" smtClean="0"/>
              <a:t>of </a:t>
            </a:r>
            <a:r>
              <a:rPr lang="en-US" altLang="zh-TW" dirty="0"/>
              <a:t>a group, often </a:t>
            </a:r>
            <a:r>
              <a:rPr lang="en-US" altLang="zh-TW" dirty="0" smtClean="0"/>
              <a:t>used </a:t>
            </a:r>
            <a:r>
              <a:rPr lang="en-US" altLang="zh-TW" dirty="0"/>
              <a:t>to exclude or mislead people outside the </a:t>
            </a:r>
            <a:r>
              <a:rPr lang="en-US" altLang="zh-TW" dirty="0" smtClean="0"/>
              <a:t>group</a:t>
            </a:r>
          </a:p>
          <a:p>
            <a:pPr marL="0" indent="0">
              <a:buNone/>
            </a:pPr>
            <a:endParaRPr lang="en-US" altLang="zh-TW" dirty="0" smtClean="0"/>
          </a:p>
          <a:p>
            <a:pPr marL="0" indent="0">
              <a:buNone/>
            </a:pPr>
            <a:endParaRPr lang="en-US" altLang="zh-TW" dirty="0" smtClean="0"/>
          </a:p>
        </p:txBody>
      </p:sp>
    </p:spTree>
    <p:extLst>
      <p:ext uri="{BB962C8B-B14F-4D97-AF65-F5344CB8AC3E}">
        <p14:creationId xmlns:p14="http://schemas.microsoft.com/office/powerpoint/2010/main" val="215349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>
                <a:latin typeface="Cooper Black" pitchFamily="18" charset="0"/>
              </a:rPr>
              <a:t>The Convict Era</a:t>
            </a:r>
            <a:endParaRPr lang="zh-TW" altLang="en-US" dirty="0">
              <a:latin typeface="Cooper Black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between </a:t>
            </a:r>
            <a:r>
              <a:rPr lang="en-US" altLang="zh-TW" dirty="0"/>
              <a:t>1788 and 1852 convicts were transported from Britain to Australia</a:t>
            </a:r>
          </a:p>
          <a:p>
            <a:r>
              <a:rPr lang="en-US" altLang="zh-TW" dirty="0" smtClean="0"/>
              <a:t>The Convict language (Flash Language)</a:t>
            </a:r>
            <a:endParaRPr lang="en-US" altLang="zh-TW" dirty="0"/>
          </a:p>
          <a:p>
            <a:endParaRPr lang="en-US" altLang="zh-TW" dirty="0" smtClean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3346630"/>
            <a:ext cx="2831008" cy="3034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65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Plant: </a:t>
            </a:r>
            <a:r>
              <a:rPr lang="en-US" altLang="zh-TW" dirty="0" smtClean="0"/>
              <a:t>something or someone </a:t>
            </a:r>
            <a:r>
              <a:rPr lang="en-US" altLang="zh-TW" dirty="0"/>
              <a:t>intended to trap, decoy, or lure; something hidden, often illegally; scheme to trap, trick, swindle, or defraud</a:t>
            </a:r>
            <a:endParaRPr lang="en-US" altLang="zh-TW" dirty="0" smtClean="0"/>
          </a:p>
          <a:p>
            <a:r>
              <a:rPr lang="en-US" altLang="zh-TW" dirty="0"/>
              <a:t>Bail-up: to corner (somebody) </a:t>
            </a:r>
            <a:r>
              <a:rPr lang="en-US" altLang="zh-TW" dirty="0" smtClean="0"/>
              <a:t>physically; rob</a:t>
            </a:r>
          </a:p>
          <a:p>
            <a:endParaRPr lang="en-US" altLang="zh-TW" dirty="0" smtClean="0"/>
          </a:p>
          <a:p>
            <a:endParaRPr lang="zh-TW" altLang="en-US" dirty="0"/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356992"/>
            <a:ext cx="3410312" cy="2707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478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Cooper Black" pitchFamily="18" charset="0"/>
              </a:rPr>
              <a:t>The Gold Rush Era</a:t>
            </a:r>
            <a:endParaRPr lang="zh-TW" altLang="en-US" dirty="0">
              <a:latin typeface="Cooper Black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TW" dirty="0" smtClean="0"/>
              <a:t>(19</a:t>
            </a:r>
            <a:r>
              <a:rPr lang="en-US" altLang="zh-TW" baseline="30000" dirty="0" smtClean="0"/>
              <a:t>th</a:t>
            </a:r>
            <a:r>
              <a:rPr lang="en-US" altLang="zh-TW" dirty="0" smtClean="0"/>
              <a:t> century) A significant number </a:t>
            </a:r>
            <a:r>
              <a:rPr lang="en-US" altLang="zh-TW" dirty="0"/>
              <a:t>of </a:t>
            </a:r>
            <a:r>
              <a:rPr lang="en-US" altLang="zh-TW" dirty="0" smtClean="0"/>
              <a:t>workers migrated to </a:t>
            </a:r>
            <a:r>
              <a:rPr lang="en-US" altLang="zh-TW" dirty="0"/>
              <a:t>areas which had discoveries of gold </a:t>
            </a:r>
            <a:r>
              <a:rPr lang="en-US" altLang="zh-TW" dirty="0" smtClean="0"/>
              <a:t>deposit</a:t>
            </a:r>
          </a:p>
          <a:p>
            <a:r>
              <a:rPr lang="en-US" altLang="zh-TW" dirty="0" smtClean="0"/>
              <a:t>provided </a:t>
            </a:r>
            <a:r>
              <a:rPr lang="en-US" altLang="zh-TW" dirty="0"/>
              <a:t>Australian English with some lasting </a:t>
            </a:r>
            <a:r>
              <a:rPr lang="en-US" altLang="zh-TW" dirty="0" smtClean="0"/>
              <a:t>terms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dirty="0" smtClean="0"/>
              <a:t>fossick-to prospect </a:t>
            </a:r>
            <a:r>
              <a:rPr lang="en-US" altLang="zh-TW" dirty="0"/>
              <a:t>for </a:t>
            </a:r>
            <a:r>
              <a:rPr lang="en-US" altLang="zh-TW" dirty="0" smtClean="0"/>
              <a:t>gold(search</a:t>
            </a:r>
            <a:r>
              <a:rPr lang="en-US" altLang="zh-TW" dirty="0"/>
              <a:t>, </a:t>
            </a:r>
            <a:r>
              <a:rPr lang="en-US" altLang="zh-TW" dirty="0" smtClean="0"/>
              <a:t>rummage)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dirty="0" err="1" smtClean="0"/>
              <a:t>mullock</a:t>
            </a:r>
            <a:r>
              <a:rPr lang="en-US" altLang="zh-TW" dirty="0" smtClean="0"/>
              <a:t>- rock without gold</a:t>
            </a:r>
            <a:r>
              <a:rPr lang="en-US" altLang="zh-TW" dirty="0" smtClean="0">
                <a:sym typeface="Wingdings" pitchFamily="2" charset="2"/>
              </a:rPr>
              <a:t> </a:t>
            </a:r>
            <a:r>
              <a:rPr lang="en-US" altLang="zh-TW" dirty="0" smtClean="0"/>
              <a:t>anything valueless; nonsense; rubbish</a:t>
            </a:r>
          </a:p>
          <a:p>
            <a:pPr marL="0" indent="0">
              <a:buNone/>
            </a:pPr>
            <a:r>
              <a:rPr lang="en-US" altLang="zh-TW" dirty="0"/>
              <a:t>     </a:t>
            </a:r>
            <a:r>
              <a:rPr lang="en-US" altLang="zh-TW" dirty="0" smtClean="0"/>
              <a:t>(a </a:t>
            </a:r>
            <a:r>
              <a:rPr lang="en-US" altLang="zh-TW" dirty="0"/>
              <a:t>load of </a:t>
            </a:r>
            <a:r>
              <a:rPr lang="en-US" altLang="zh-TW" dirty="0" err="1" smtClean="0"/>
              <a:t>mullock</a:t>
            </a:r>
            <a:r>
              <a:rPr lang="en-US" altLang="zh-TW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63417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>
                <a:latin typeface="Cooper Black" pitchFamily="18" charset="0"/>
              </a:rPr>
              <a:t>First World War</a:t>
            </a:r>
            <a:endParaRPr lang="zh-TW" altLang="en-US" dirty="0">
              <a:latin typeface="Cooper Black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W. H. </a:t>
            </a:r>
            <a:r>
              <a:rPr lang="en-US" altLang="zh-TW" dirty="0" smtClean="0"/>
              <a:t>Downing’s </a:t>
            </a:r>
            <a:r>
              <a:rPr lang="en-US" altLang="zh-TW" i="1" dirty="0" smtClean="0"/>
              <a:t>Digger dialects</a:t>
            </a:r>
            <a:r>
              <a:rPr lang="en-US" altLang="zh-TW" dirty="0" smtClean="0"/>
              <a:t>: “Australian </a:t>
            </a:r>
            <a:r>
              <a:rPr lang="en-US" altLang="zh-TW" dirty="0"/>
              <a:t>slang is not a new thing; but in those iron years it was modified beyond recognition by the assimilation of foreign </a:t>
            </a:r>
            <a:r>
              <a:rPr lang="en-US" altLang="zh-TW" dirty="0" smtClean="0"/>
              <a:t>words...”</a:t>
            </a:r>
          </a:p>
          <a:p>
            <a:pPr marL="0" indent="0">
              <a:buNone/>
            </a:pPr>
            <a:endParaRPr lang="zh-TW" altLang="en-US" i="1" dirty="0"/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495" y="3429000"/>
            <a:ext cx="2075774" cy="3267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56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>
              <a:latin typeface="Cooper Black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Borrowed from </a:t>
            </a:r>
            <a:r>
              <a:rPr lang="en-US" altLang="zh-TW" dirty="0" smtClean="0"/>
              <a:t>Arabic</a:t>
            </a:r>
          </a:p>
          <a:p>
            <a:r>
              <a:rPr lang="en-US" altLang="zh-TW" dirty="0"/>
              <a:t>Borrowed from </a:t>
            </a:r>
            <a:r>
              <a:rPr lang="en-US" altLang="zh-TW" dirty="0" smtClean="0"/>
              <a:t>French</a:t>
            </a:r>
          </a:p>
          <a:p>
            <a:r>
              <a:rPr lang="en-US" altLang="zh-TW" dirty="0" smtClean="0"/>
              <a:t>these </a:t>
            </a:r>
            <a:r>
              <a:rPr lang="en-US" altLang="zh-TW" dirty="0"/>
              <a:t>terms kind of died </a:t>
            </a:r>
            <a:r>
              <a:rPr lang="en-US" altLang="zh-TW" dirty="0" smtClean="0"/>
              <a:t>down; not </a:t>
            </a:r>
            <a:r>
              <a:rPr lang="en-US" altLang="zh-TW" dirty="0"/>
              <a:t>really </a:t>
            </a:r>
            <a:r>
              <a:rPr lang="en-US" altLang="zh-TW" dirty="0" smtClean="0"/>
              <a:t>used anymore</a:t>
            </a:r>
          </a:p>
          <a:p>
            <a:pPr marL="0" indent="0">
              <a:buNone/>
            </a:pPr>
            <a:endParaRPr lang="en-US" altLang="zh-TW" dirty="0" smtClean="0"/>
          </a:p>
          <a:p>
            <a:pPr marL="514350" indent="-514350">
              <a:buFont typeface="+mj-lt"/>
              <a:buAutoNum type="arabicPeriod"/>
            </a:pPr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185165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1309</TotalTime>
  <Words>922</Words>
  <Application>Microsoft Office PowerPoint</Application>
  <PresentationFormat>如螢幕大小 (4:3)</PresentationFormat>
  <Paragraphs>102</Paragraphs>
  <Slides>27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27</vt:i4>
      </vt:variant>
    </vt:vector>
  </HeadingPairs>
  <TitlesOfParts>
    <vt:vector size="28" baseType="lpstr">
      <vt:lpstr>Office 佈景主題</vt:lpstr>
      <vt:lpstr>Australian Slang</vt:lpstr>
      <vt:lpstr>What does this mean?</vt:lpstr>
      <vt:lpstr>Australia</vt:lpstr>
      <vt:lpstr>History</vt:lpstr>
      <vt:lpstr>The Convict Era</vt:lpstr>
      <vt:lpstr>PowerPoint 簡報</vt:lpstr>
      <vt:lpstr>The Gold Rush Era</vt:lpstr>
      <vt:lpstr>First World War</vt:lpstr>
      <vt:lpstr>PowerPoint 簡報</vt:lpstr>
      <vt:lpstr>PowerPoint 簡報</vt:lpstr>
      <vt:lpstr>Features</vt:lpstr>
      <vt:lpstr>PowerPoint 簡報</vt:lpstr>
      <vt:lpstr>The underlying principle of speaking the Australian way: when in doubt, </vt:lpstr>
      <vt:lpstr>PowerPoint 簡報</vt:lpstr>
      <vt:lpstr>PowerPoint 簡報</vt:lpstr>
      <vt:lpstr>PowerPoint 簡報</vt:lpstr>
      <vt:lpstr>PowerPoint 簡報</vt:lpstr>
      <vt:lpstr>PowerPoint 簡報</vt:lpstr>
      <vt:lpstr>Black Humor and Irony</vt:lpstr>
      <vt:lpstr>Awkward Misconceptions</vt:lpstr>
      <vt:lpstr>PowerPoint 簡報</vt:lpstr>
      <vt:lpstr>PowerPoint 簡報</vt:lpstr>
      <vt:lpstr>Slangs worth knowing</vt:lpstr>
      <vt:lpstr>PowerPoint 簡報</vt:lpstr>
      <vt:lpstr>PowerPoint 簡報</vt:lpstr>
      <vt:lpstr>PowerPoint 簡報</vt:lpstr>
      <vt:lpstr>Thanks for listening.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Australian Slang</dc:title>
  <dc:creator>Erica</dc:creator>
  <cp:lastModifiedBy>USER</cp:lastModifiedBy>
  <cp:revision>254</cp:revision>
  <dcterms:created xsi:type="dcterms:W3CDTF">2015-06-02T15:56:51Z</dcterms:created>
  <dcterms:modified xsi:type="dcterms:W3CDTF">2015-06-14T12:16:27Z</dcterms:modified>
</cp:coreProperties>
</file>